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13" r:id="rId5"/>
  </p:sldMasterIdLst>
  <p:notesMasterIdLst>
    <p:notesMasterId r:id="rId60"/>
  </p:notesMasterIdLst>
  <p:sldIdLst>
    <p:sldId id="313" r:id="rId6"/>
    <p:sldId id="256" r:id="rId7"/>
    <p:sldId id="257" r:id="rId8"/>
    <p:sldId id="258" r:id="rId9"/>
    <p:sldId id="259" r:id="rId10"/>
    <p:sldId id="284" r:id="rId11"/>
    <p:sldId id="260" r:id="rId12"/>
    <p:sldId id="285" r:id="rId13"/>
    <p:sldId id="261" r:id="rId14"/>
    <p:sldId id="286" r:id="rId15"/>
    <p:sldId id="263" r:id="rId16"/>
    <p:sldId id="287" r:id="rId17"/>
    <p:sldId id="264" r:id="rId18"/>
    <p:sldId id="288" r:id="rId19"/>
    <p:sldId id="265" r:id="rId20"/>
    <p:sldId id="289" r:id="rId21"/>
    <p:sldId id="266" r:id="rId22"/>
    <p:sldId id="290" r:id="rId23"/>
    <p:sldId id="267" r:id="rId24"/>
    <p:sldId id="291" r:id="rId25"/>
    <p:sldId id="268" r:id="rId26"/>
    <p:sldId id="292" r:id="rId27"/>
    <p:sldId id="269" r:id="rId28"/>
    <p:sldId id="293" r:id="rId29"/>
    <p:sldId id="270" r:id="rId30"/>
    <p:sldId id="294" r:id="rId31"/>
    <p:sldId id="271" r:id="rId32"/>
    <p:sldId id="295" r:id="rId33"/>
    <p:sldId id="272" r:id="rId34"/>
    <p:sldId id="296" r:id="rId35"/>
    <p:sldId id="273" r:id="rId36"/>
    <p:sldId id="297" r:id="rId37"/>
    <p:sldId id="274" r:id="rId38"/>
    <p:sldId id="298" r:id="rId39"/>
    <p:sldId id="275" r:id="rId40"/>
    <p:sldId id="299" r:id="rId41"/>
    <p:sldId id="276" r:id="rId42"/>
    <p:sldId id="300" r:id="rId43"/>
    <p:sldId id="277" r:id="rId44"/>
    <p:sldId id="301" r:id="rId45"/>
    <p:sldId id="278" r:id="rId46"/>
    <p:sldId id="302" r:id="rId47"/>
    <p:sldId id="279" r:id="rId48"/>
    <p:sldId id="303" r:id="rId49"/>
    <p:sldId id="280" r:id="rId50"/>
    <p:sldId id="304" r:id="rId51"/>
    <p:sldId id="281" r:id="rId52"/>
    <p:sldId id="305" r:id="rId53"/>
    <p:sldId id="282" r:id="rId54"/>
    <p:sldId id="306" r:id="rId55"/>
    <p:sldId id="283" r:id="rId56"/>
    <p:sldId id="309" r:id="rId57"/>
    <p:sldId id="310" r:id="rId58"/>
    <p:sldId id="311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FF"/>
    <a:srgbClr val="FFCCFF"/>
    <a:srgbClr val="FF00FF"/>
    <a:srgbClr val="FF6600"/>
    <a:srgbClr val="FFCC66"/>
    <a:srgbClr val="CCCCFF"/>
    <a:srgbClr val="9933FF"/>
    <a:srgbClr val="FF999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70" d="100"/>
          <a:sy n="70" d="100"/>
        </p:scale>
        <p:origin x="13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21B2DD-270B-40A7-9527-C3E5346E21BB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3B5E7-156A-4FE2-9122-5150703AB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4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B3D213-67F2-4745-943A-84B0AAA750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96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30E5A-3D9B-40A4-95F2-815AA81C40C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0190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7EEA13-D59E-4D7A-BBC6-B30E58AD97D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060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CE3846-BBE3-402E-B216-3E3444F73A7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92449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C59590-FD7D-46FB-A481-B03A0B1124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8909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E6DB8-4F57-413B-A7A4-F1DE73F5FC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9758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F01AE-A856-4E09-AE71-C77B402F22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555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341938-C2DD-4FCD-8D2C-54E48D60039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3534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586024-2B40-4AEB-AD7D-E9140810FF8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70495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0C5413-309B-4531-96A1-3E7D9917B1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1406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317007-F0CE-476B-8C1D-9CE9AC94EF4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6329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9A2E01-F815-4E41-8C7E-4AFE8016771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5373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CAD014-A044-4F55-9CA8-2780E7FAEC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93845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ECDA95-59A5-4B8C-8547-B20A5A9425B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85593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5DBB70-CC4B-4F7A-B1B0-2A43D683874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503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2CD944-1DED-4E57-B9CD-2C7AEC5748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48870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0FA25F-8B44-415F-8324-DA4EDE5698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87418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9408C-A9F5-451E-AA9F-F4678BCC446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01711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A1DA43-8DE7-4D9E-ACD8-FB64B3DC9D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090668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E3BE5D-C9FA-4B45-BC12-033349064D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361065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C13DAD-FF87-40A1-B41F-B49DCAB3F8D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612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C71568-98DA-489D-A041-A4E70BDFA69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40699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188BE9-8CC3-4D09-BD39-7BCBF58B8E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842831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9B56D6-F3C1-4A1F-AEC3-7002B27819B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50405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9D66C-D82C-474E-A18C-09426F5B5A8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697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4E3D4-987F-4FC7-AE6C-9A6A8AB303A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0364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40D8BA-D4DA-4E57-B922-63B0CC9A6E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520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632CFB-D7B2-4FB4-ACC1-0DD723D9EFB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35716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A68653-A13D-4783-B994-7851E7CF0BD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487804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DFE167-701D-49EB-A3DE-394647D8110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57556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D25101-ADFC-4237-845E-0C40FACEE9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5924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EB4B1B-8042-4C12-B179-AC8216E68E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528060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401BF8-887A-4177-9FC5-08E36A00DB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58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12993-8BDE-4EAD-B0E0-ADAC6B89FB5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60977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4B15C6-C051-4030-ADAC-F5ED01412A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51208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6E5C10-0A2C-49ED-A5B9-1DA4F2DAB2B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61899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2F6BD5-2C88-4BC2-8E4B-92B1EEA9178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20704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14D0CD-7E62-4E80-A1AA-2AA2C562857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8957716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9FE131-270B-44F8-8B08-C1C4E06408E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31519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1B85CA-D723-484A-9F6A-F7F1F11BC7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41179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E2DC48-4E33-4CFC-BA91-9FE2957E9B3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7471617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87301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980EDA-B630-466F-A9F9-5EE9748E9B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95983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1F6EF6-732C-4836-A3ED-2ABB3F8F4E0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453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736D91-F6C0-44D5-9267-4A8F5461A8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9851358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39CE3-CF4B-4586-B729-3E70139C7A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9455641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72995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839CE3-CF4B-4586-B729-3E70139C7A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124259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0C80E9-A05C-46BF-B71F-19BEBDE05D9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3369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813FF-8568-4FCC-A26D-5CC430DA5B4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40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47ED4D-01CA-4D87-B641-8F2EDE8994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85918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ACFE49-3FC6-43D1-BFC3-269421CA598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6713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1B2943-3A56-4D0B-822B-505B8291BC1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3922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D6E2-0F58-43EA-8A27-3A7DACE9BE0F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B029A-09EB-4D75-B560-FE05E8268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73FF7-F69A-4A46-A686-92EC7A2E2757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52709-E5B6-415A-8A44-51746DA19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3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09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47800"/>
            <a:ext cx="8229600" cy="4572000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222FF-A8E2-44E6-98CF-FCCEA38ACD7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895D1-43D7-4191-AF08-7CAE4BF42F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87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BBD6E2-0F58-43EA-8A27-3A7DACE9BE0F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B029A-09EB-4D75-B560-FE05E82682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51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8D5F52-6BFE-4885-B797-6A5693B126AD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21B0A-89AE-442F-827D-8B6BAFBBFA0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41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B26EAA-DB72-437E-9B6F-CB8CE4F7E926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4DD773-1439-46C4-9AC5-0833FF9849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7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CFBDE4-5B23-4E73-A160-3C95186479C3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21E8B-BEB4-4FD8-A46A-49AA58AC44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2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148B36-C484-4FE3-98C1-2615080D621E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D6F66-60A1-43E5-BDCE-66323CF32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12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6F1485-1E80-43DD-943A-2BAB625E8F19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4899C-060A-4FBC-90E5-7EBA798E5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39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E5FCEC-6F2A-4057-B333-BBA066FA7BD4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F54011-2804-4552-8775-2BF576787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96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D5F52-6BFE-4885-B797-6A5693B126AD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1B0A-89AE-442F-827D-8B6BAFBB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6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EA345-1029-4DCD-9DE1-0456672CD72A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DAB25-C111-4744-89A4-09308CD1F3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6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737142-3839-4366-834B-BDAB525017E8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3D1D81-B866-4AED-9E6A-29E0053D05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00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073FF7-F69A-4A46-A686-92EC7A2E2757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2709-E5B6-415A-8A44-51746DA19B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48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63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724400"/>
            <a:ext cx="6400800" cy="685800"/>
          </a:xfr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>
            <a:noAutofit/>
          </a:bodyPr>
          <a:lstStyle>
            <a:lvl1pPr marL="0" indent="0" algn="ctr">
              <a:buNone/>
              <a:defRPr sz="40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Subject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26EAA-DB72-437E-9B6F-CB8CE4F7E926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D773-1439-46C4-9AC5-0833FF984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91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FBDE4-5B23-4E73-A160-3C95186479C3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1E8B-BEB4-4FD8-A46A-49AA58AC4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87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48B36-C484-4FE3-98C1-2615080D621E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6F66-60A1-43E5-BDCE-66323CF32F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46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F1485-1E80-43DD-943A-2BAB625E8F19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4899C-060A-4FBC-90E5-7EBA798E5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6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5FCEC-6F2A-4057-B333-BBA066FA7BD4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54011-2804-4552-8775-2BF576787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A345-1029-4DCD-9DE1-0456672CD72A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AB25-C111-4744-89A4-09308CD1F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070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37142-3839-4366-834B-BDAB525017E8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D1D81-B866-4AED-9E6A-29E0053D0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B486D-1A99-44CA-BA8C-7192ACB7918F}" type="datetimeFigureOut">
              <a:rPr lang="en-US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D3D747-23DB-41D6-BF83-A1144BBC0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2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EB486D-1A99-44CA-BA8C-7192ACB7918F}" type="datetimeFigureOut">
              <a:rPr lang="en-US" smtClean="0"/>
              <a:pPr>
                <a:defRPr/>
              </a:pPr>
              <a:t>3/2/2016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3D747-23DB-41D6-BF83-A1144BBC0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notesSlide" Target="../notesSlides/notesSlide1.xml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9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28" Type="http://schemas.openxmlformats.org/officeDocument/2006/relationships/slide" Target="slide53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4.png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2.png"/><Relationship Id="rId5" Type="http://schemas.openxmlformats.org/officeDocument/2006/relationships/slide" Target="slide2.xml"/><Relationship Id="rId4" Type="http://schemas.openxmlformats.org/officeDocument/2006/relationships/notesSlide" Target="../notesSlides/notesSlide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Katelin Kalgren and Jordan</a:t>
            </a:r>
            <a:r>
              <a:rPr lang="en-US" dirty="0" smtClean="0"/>
              <a:t> </a:t>
            </a:r>
            <a:r>
              <a:rPr lang="en-US" sz="3200" dirty="0" smtClean="0"/>
              <a:t>Bridges</a:t>
            </a:r>
            <a:endParaRPr lang="en-US" sz="3200" dirty="0"/>
          </a:p>
        </p:txBody>
      </p:sp>
      <p:sp>
        <p:nvSpPr>
          <p:cNvPr id="3" name="Subtitle 9"/>
          <p:cNvSpPr txBox="1">
            <a:spLocks/>
          </p:cNvSpPr>
          <p:nvPr/>
        </p:nvSpPr>
        <p:spPr>
          <a:xfrm>
            <a:off x="1371600" y="5584371"/>
            <a:ext cx="6400800" cy="685800"/>
          </a:xfrm>
          <a:prstGeom prst="rect">
            <a:avLst/>
          </a:prstGeom>
          <a:solidFill>
            <a:srgbClr val="0070C0"/>
          </a:solidFill>
          <a:ln w="38100" cap="flat" cmpd="sng" algn="ctr">
            <a:solidFill>
              <a:schemeClr val="lt1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b="0" kern="120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PT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0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4 – 40 points 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is Schrodinger?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229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Discovered there are 18 electrons in this shell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</a:t>
            </a:r>
          </a:p>
        </p:txBody>
      </p:sp>
      <p:sp>
        <p:nvSpPr>
          <p:cNvPr id="1433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 or 3</a:t>
            </a:r>
            <a:r>
              <a:rPr lang="en-US" baseline="30000" dirty="0"/>
              <a:t>rd</a:t>
            </a:r>
            <a:r>
              <a:rPr lang="en-US" dirty="0"/>
              <a:t> shell?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434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1 </a:t>
            </a:r>
            <a:r>
              <a:rPr lang="en-US" dirty="0" smtClean="0">
                <a:solidFill>
                  <a:schemeClr val="bg1"/>
                </a:solidFill>
              </a:rPr>
              <a:t>- 10 points</a:t>
            </a:r>
            <a:endParaRPr 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heaviest part of an atom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1 – 10 points </a:t>
            </a:r>
          </a:p>
        </p:txBody>
      </p:sp>
      <p:sp>
        <p:nvSpPr>
          <p:cNvPr id="1638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the nucleus?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1638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Statement 2 </a:t>
            </a:r>
            <a:r>
              <a:rPr lang="en-US" dirty="0" smtClean="0"/>
              <a:t>- 20 points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identifying characteristic of an atom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Question 2 </a:t>
            </a:r>
            <a:r>
              <a:rPr lang="en-US" dirty="0" smtClean="0"/>
              <a:t>– 20 points 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proton?</a:t>
            </a:r>
            <a:endParaRPr lang="en-US" dirty="0" smtClean="0"/>
          </a:p>
        </p:txBody>
      </p:sp>
      <p:pic>
        <p:nvPicPr>
          <p:cNvPr id="1843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3 </a:t>
            </a:r>
            <a:r>
              <a:rPr lang="en-US" dirty="0" smtClean="0">
                <a:solidFill>
                  <a:schemeClr val="bg1"/>
                </a:solidFill>
              </a:rPr>
              <a:t>– 30 points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Amount of quarks in a neutron and electron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3 – 30 points 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3?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048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/>
              <a:t>Statement 4 - 40 points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Amount of neutrons in the element Lithium (Li) and Tellurium (</a:t>
            </a:r>
            <a:r>
              <a:rPr lang="en-US" dirty="0" err="1" smtClean="0"/>
              <a:t>Te</a:t>
            </a:r>
            <a:r>
              <a:rPr lang="en-US" dirty="0" smtClean="0"/>
              <a:t>) added together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182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Scientists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Atoms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Periodic Table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Bonding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Families</a:t>
                      </a:r>
                      <a:r>
                        <a:rPr lang="en-US" sz="2400" b="1" kern="1200" baseline="0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Periods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3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4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5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6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7" action="ppaction://hlinksldjump"/>
                        </a:rPr>
                        <a:t>10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8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9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0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1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2" action="ppaction://hlinksldjump"/>
                        </a:rPr>
                        <a:t>20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3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4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5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6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7" action="ppaction://hlinksldjump"/>
                        </a:rPr>
                        <a:t>30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8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19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0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1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2" action="ppaction://hlinksldjump"/>
                        </a:rPr>
                        <a:t>40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3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4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5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6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  <a:hlinkClick r:id="rId27" action="ppaction://hlinksldjump"/>
                        </a:rPr>
                        <a:t>50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4" name="Pentagon 3">
            <a:hlinkClick r:id="rId28" action="ppaction://hlinksldjump"/>
          </p:cNvPr>
          <p:cNvSpPr/>
          <p:nvPr/>
        </p:nvSpPr>
        <p:spPr>
          <a:xfrm>
            <a:off x="8153400" y="6492240"/>
            <a:ext cx="990600" cy="36576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Final</a:t>
            </a:r>
          </a:p>
          <a:p>
            <a:pPr algn="ctr"/>
            <a:r>
              <a:rPr lang="en-US" sz="1050" dirty="0"/>
              <a:t>Jeopardy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Atoms</a:t>
            </a:r>
            <a:br>
              <a:rPr lang="en-US" dirty="0" smtClean="0"/>
            </a:br>
            <a:r>
              <a:rPr lang="en-US" dirty="0"/>
              <a:t>Question 4 </a:t>
            </a:r>
            <a:r>
              <a:rPr lang="en-US" dirty="0" smtClean="0"/>
              <a:t>– 40 points 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80?</a:t>
            </a:r>
            <a:endParaRPr lang="en-US" dirty="0" smtClean="0"/>
          </a:p>
        </p:txBody>
      </p:sp>
      <p:pic>
        <p:nvPicPr>
          <p:cNvPr id="2253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 5 - 50 points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114 is the amount of neutrons in this element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Atoms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5 – 50 points</a:t>
            </a:r>
            <a:r>
              <a:rPr lang="en-US" dirty="0" smtClean="0"/>
              <a:t> 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Osmium (</a:t>
            </a:r>
            <a:r>
              <a:rPr lang="en-US" dirty="0" err="1" smtClean="0">
                <a:solidFill>
                  <a:schemeClr val="bg1"/>
                </a:solidFill>
              </a:rPr>
              <a:t>Os</a:t>
            </a:r>
            <a:r>
              <a:rPr lang="en-US" dirty="0" smtClean="0">
                <a:solidFill>
                  <a:schemeClr val="bg1"/>
                </a:solidFill>
              </a:rPr>
              <a:t>)?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458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Periodic Table</a:t>
            </a:r>
            <a:br>
              <a:rPr lang="en-US" dirty="0" smtClean="0"/>
            </a:br>
            <a:r>
              <a:rPr lang="en-US" dirty="0"/>
              <a:t>Statement 1 </a:t>
            </a:r>
            <a:r>
              <a:rPr lang="en-US" dirty="0" smtClean="0"/>
              <a:t>- 10 points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Created the modern Periodic </a:t>
            </a:r>
            <a:r>
              <a:rPr lang="en-US" dirty="0" smtClean="0"/>
              <a:t>T</a:t>
            </a:r>
            <a:r>
              <a:rPr lang="en-US" dirty="0" smtClean="0"/>
              <a:t>able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1 </a:t>
            </a:r>
            <a:r>
              <a:rPr lang="en-US" dirty="0" smtClean="0"/>
              <a:t>– 10 points </a:t>
            </a:r>
          </a:p>
        </p:txBody>
      </p:sp>
      <p:sp>
        <p:nvSpPr>
          <p:cNvPr id="266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Mosley?</a:t>
            </a:r>
            <a:endParaRPr lang="en-US" dirty="0" smtClean="0"/>
          </a:p>
        </p:txBody>
      </p:sp>
      <p:pic>
        <p:nvPicPr>
          <p:cNvPr id="2662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– 20 points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amount of Alkali metals?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2 – </a:t>
            </a:r>
            <a:r>
              <a:rPr lang="en-US" dirty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0 points </a:t>
            </a:r>
          </a:p>
        </p:txBody>
      </p:sp>
      <p:sp>
        <p:nvSpPr>
          <p:cNvPr id="2867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6?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867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Atomic numbers of the elements in the Iron Triad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26, 27, and 28?</a:t>
            </a:r>
            <a:endParaRPr lang="en-US" dirty="0" smtClean="0"/>
          </a:p>
        </p:txBody>
      </p:sp>
      <p:pic>
        <p:nvPicPr>
          <p:cNvPr id="3072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– 40 points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Only non metal that is a liquid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 smtClean="0"/>
              <a:t>Statement 1 – 10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iscovered the neutron in the nucleus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Periodic </a:t>
            </a:r>
            <a:r>
              <a:rPr lang="en-US" dirty="0" smtClean="0">
                <a:solidFill>
                  <a:schemeClr val="bg1"/>
                </a:solidFill>
              </a:rPr>
              <a:t>Table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4 – 40 points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Bromine (Br)?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277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ability to be hammered or rolled into thin sheets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Periodic </a:t>
            </a:r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 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malleable?</a:t>
            </a:r>
            <a:endParaRPr lang="en-US" dirty="0" smtClean="0"/>
          </a:p>
        </p:txBody>
      </p:sp>
      <p:pic>
        <p:nvPicPr>
          <p:cNvPr id="3482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1 </a:t>
            </a:r>
            <a:r>
              <a:rPr lang="en-US" dirty="0" smtClean="0">
                <a:solidFill>
                  <a:schemeClr val="bg1"/>
                </a:solidFill>
              </a:rPr>
              <a:t>– 10 points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Formed between non-metals and metals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1 – 10 points 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an Ionic Bond?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686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2 </a:t>
            </a:r>
            <a:r>
              <a:rPr lang="en-US" dirty="0" smtClean="0"/>
              <a:t>– 20 points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Shows how many electrons have been lost or gained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2 </a:t>
            </a:r>
            <a:r>
              <a:rPr lang="en-US" dirty="0" smtClean="0"/>
              <a:t>– 20 points</a:t>
            </a:r>
          </a:p>
        </p:txBody>
      </p:sp>
      <p:sp>
        <p:nvSpPr>
          <p:cNvPr id="389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 superscript?</a:t>
            </a:r>
            <a:endParaRPr lang="en-US" dirty="0" smtClean="0"/>
          </a:p>
        </p:txBody>
      </p:sp>
      <p:pic>
        <p:nvPicPr>
          <p:cNvPr id="3891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3 </a:t>
            </a:r>
            <a:r>
              <a:rPr lang="en-US" dirty="0" smtClean="0">
                <a:solidFill>
                  <a:schemeClr val="bg1"/>
                </a:solidFill>
              </a:rPr>
              <a:t>- 30 points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Compound composed </a:t>
            </a:r>
            <a:r>
              <a:rPr lang="en-US" dirty="0" smtClean="0">
                <a:solidFill>
                  <a:schemeClr val="bg1"/>
                </a:solidFill>
              </a:rPr>
              <a:t>of two elements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</a:t>
            </a:r>
            <a:r>
              <a:rPr lang="en-US" dirty="0"/>
              <a:t> </a:t>
            </a:r>
            <a:r>
              <a:rPr lang="en-US" dirty="0" smtClean="0">
                <a:solidFill>
                  <a:schemeClr val="bg1"/>
                </a:solidFill>
              </a:rPr>
              <a:t>3 – 30 points </a:t>
            </a: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a Binary Compound?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096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4 </a:t>
            </a:r>
            <a:r>
              <a:rPr lang="en-US" dirty="0" smtClean="0"/>
              <a:t>- 40 points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Formed when you lose or gain electrons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br>
              <a:rPr lang="en-US" dirty="0" smtClean="0"/>
            </a:br>
            <a:r>
              <a:rPr lang="en-US" dirty="0" smtClean="0"/>
              <a:t>Question 1 – 10 points </a:t>
            </a:r>
          </a:p>
        </p:txBody>
      </p:sp>
      <p:sp>
        <p:nvSpPr>
          <p:cNvPr id="614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Chadwick?</a:t>
            </a:r>
            <a:endParaRPr lang="en-US" dirty="0" smtClean="0"/>
          </a:p>
        </p:txBody>
      </p:sp>
      <p:pic>
        <p:nvPicPr>
          <p:cNvPr id="614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Bonding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4 </a:t>
            </a:r>
            <a:r>
              <a:rPr lang="en-US" dirty="0" smtClean="0"/>
              <a:t>– 40 points </a:t>
            </a:r>
          </a:p>
        </p:txBody>
      </p:sp>
      <p:sp>
        <p:nvSpPr>
          <p:cNvPr id="430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an ion?</a:t>
            </a:r>
            <a:endParaRPr lang="en-US" dirty="0" smtClean="0"/>
          </a:p>
        </p:txBody>
      </p:sp>
      <p:pic>
        <p:nvPicPr>
          <p:cNvPr id="4301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5 </a:t>
            </a:r>
            <a:r>
              <a:rPr lang="en-US" dirty="0" smtClean="0">
                <a:solidFill>
                  <a:schemeClr val="bg1"/>
                </a:solidFill>
              </a:rPr>
              <a:t>– 50 points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This bond would be formed between Nitrogen and Hydrogen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Bonding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5 </a:t>
            </a:r>
            <a:r>
              <a:rPr lang="en-US" dirty="0" smtClean="0">
                <a:solidFill>
                  <a:schemeClr val="bg1"/>
                </a:solidFill>
              </a:rPr>
              <a:t>– 50 points </a:t>
            </a:r>
          </a:p>
        </p:txBody>
      </p:sp>
      <p:sp>
        <p:nvSpPr>
          <p:cNvPr id="4505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covalent?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5060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Statement 1 - 10 points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8 valence electrons in this family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1 </a:t>
            </a:r>
            <a:r>
              <a:rPr lang="en-US" dirty="0" smtClean="0"/>
              <a:t>– 10 points </a:t>
            </a:r>
          </a:p>
        </p:txBody>
      </p:sp>
      <p:sp>
        <p:nvSpPr>
          <p:cNvPr id="471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are Noble Gases?</a:t>
            </a:r>
            <a:endParaRPr lang="en-US" dirty="0" smtClean="0"/>
          </a:p>
        </p:txBody>
      </p:sp>
      <p:pic>
        <p:nvPicPr>
          <p:cNvPr id="47108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Families and Periods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- 20 points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Element in period 4, in the transition metals, and in group 7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Families and Periods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2 </a:t>
            </a:r>
            <a:r>
              <a:rPr lang="en-US" dirty="0" smtClean="0">
                <a:solidFill>
                  <a:schemeClr val="bg1"/>
                </a:solidFill>
              </a:rPr>
              <a:t>– 20 points 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Manganese (</a:t>
            </a:r>
            <a:r>
              <a:rPr lang="en-US" dirty="0" err="1" smtClean="0">
                <a:solidFill>
                  <a:schemeClr val="bg1"/>
                </a:solidFill>
              </a:rPr>
              <a:t>Mn</a:t>
            </a:r>
            <a:r>
              <a:rPr lang="en-US" dirty="0" smtClean="0">
                <a:solidFill>
                  <a:schemeClr val="bg1"/>
                </a:solidFill>
              </a:rPr>
              <a:t>)?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915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Family that bonds with Alkaline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the Oxygen family?</a:t>
            </a:r>
            <a:endParaRPr lang="en-US" dirty="0" smtClean="0"/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Families and Periods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- 40 points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In the same family as Silicon and has more protons than Germanium (Ge) but, less than Lead (</a:t>
            </a:r>
            <a:r>
              <a:rPr lang="en-US" dirty="0" err="1" smtClean="0">
                <a:solidFill>
                  <a:schemeClr val="bg1"/>
                </a:solidFill>
              </a:rPr>
              <a:t>Pb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>
                <a:solidFill>
                  <a:schemeClr val="bg1"/>
                </a:solidFill>
              </a:rPr>
              <a:t>Statement 2 </a:t>
            </a:r>
            <a:r>
              <a:rPr lang="en-US" dirty="0" smtClean="0">
                <a:solidFill>
                  <a:schemeClr val="bg1"/>
                </a:solidFill>
              </a:rPr>
              <a:t>– 20 points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Created the Planetary Model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Families and Periods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4 </a:t>
            </a:r>
            <a:r>
              <a:rPr lang="en-US" dirty="0" smtClean="0">
                <a:solidFill>
                  <a:schemeClr val="bg1"/>
                </a:solidFill>
              </a:rPr>
              <a:t>– 40 points </a:t>
            </a:r>
          </a:p>
        </p:txBody>
      </p:sp>
      <p:sp>
        <p:nvSpPr>
          <p:cNvPr id="532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Tin (Sn)?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3252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Statement 5 </a:t>
            </a:r>
            <a:r>
              <a:rPr lang="en-US" dirty="0" smtClean="0"/>
              <a:t>- 50 points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 period 6 and has more neutrons than 114 but, less than 117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Families and Periods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Question 5 </a:t>
            </a:r>
            <a:r>
              <a:rPr lang="en-US" dirty="0" smtClean="0"/>
              <a:t>– 50 points 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is Iridium (Ir)?</a:t>
            </a:r>
            <a:endParaRPr lang="en-US" dirty="0" smtClean="0"/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12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Final Jeopardy Video Clip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Statement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The symbols and numbers that show the composition of a compound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Capture 1 (3-2-2016 10-38 A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81200" y="2895600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Final </a:t>
            </a:r>
            <a:r>
              <a:rPr lang="en-US" dirty="0" smtClean="0">
                <a:solidFill>
                  <a:schemeClr val="bg1"/>
                </a:solidFill>
              </a:rPr>
              <a:t>Jeopardy Video Clip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5120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What is a formula?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1204" name="Picture 2" descr="C:\Users\Robin\AppData\Local\Microsoft\Windows\Temporary Internet Files\Content.IE5\UKPIYV1G\MCj04421220000[1]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apture 3 (3-2-2016 10-48 A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57400" y="236220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Question 2 </a:t>
            </a:r>
            <a:r>
              <a:rPr lang="en-US" dirty="0" smtClean="0">
                <a:solidFill>
                  <a:schemeClr val="bg1"/>
                </a:solidFill>
              </a:rPr>
              <a:t>– 20 points 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Who is Bohr?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8196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Statement 3 </a:t>
            </a:r>
            <a:r>
              <a:rPr lang="en-US" dirty="0" smtClean="0"/>
              <a:t>- 30 points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Thought that everything is made of atoms and all atoms of an element are the same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Scientists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/>
              <a:t>Question 3 </a:t>
            </a:r>
            <a:r>
              <a:rPr lang="en-US" dirty="0" smtClean="0"/>
              <a:t>– 30 points </a:t>
            </a:r>
          </a:p>
        </p:txBody>
      </p:sp>
      <p:sp>
        <p:nvSpPr>
          <p:cNvPr id="102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Who is Dalton?</a:t>
            </a:r>
            <a:endParaRPr lang="en-US" dirty="0" smtClean="0"/>
          </a:p>
        </p:txBody>
      </p:sp>
      <p:pic>
        <p:nvPicPr>
          <p:cNvPr id="10244" name="Picture 2" descr="C:\Users\Robin\AppData\Local\Microsoft\Windows\Temporary Internet Files\Content.IE5\UKPIYV1G\MCj04421220000[1]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13886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56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Scientists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Statement 4 </a:t>
            </a:r>
            <a:r>
              <a:rPr lang="en-US" dirty="0" smtClean="0">
                <a:solidFill>
                  <a:schemeClr val="bg1"/>
                </a:solidFill>
              </a:rPr>
              <a:t>- 40 points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Created the Electron Cloud Model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00146C84D4D74BA2A71476E881A2EA" ma:contentTypeVersion="" ma:contentTypeDescription="Create a new document." ma:contentTypeScope="" ma:versionID="2de4e8b62f5087105588f8ee9329fd7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73522F8-F6F9-4F31-B240-2017203936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576B458-BFA7-4089-8B70-7D5C6E5032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7728FC-790F-4E00-AE8D-B6898EF99D6D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548</Words>
  <Application>Microsoft Office PowerPoint</Application>
  <PresentationFormat>On-screen Show (4:3)</PresentationFormat>
  <Paragraphs>191</Paragraphs>
  <Slides>54</Slides>
  <Notes>53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Scientists Statement 1 – 10 points</vt:lpstr>
      <vt:lpstr>Scientists Question 1 – 10 points </vt:lpstr>
      <vt:lpstr>Scientists Statement 2 – 20 points</vt:lpstr>
      <vt:lpstr>Scientists Question 2 – 20 points </vt:lpstr>
      <vt:lpstr>Scientists Statement 3 - 30 points</vt:lpstr>
      <vt:lpstr>Scientists Question 3 – 30 points </vt:lpstr>
      <vt:lpstr>Scientists Statement 4 - 40 points</vt:lpstr>
      <vt:lpstr>Scientists Question 4 – 40 points </vt:lpstr>
      <vt:lpstr>Scientists Statement 5 - 50 points</vt:lpstr>
      <vt:lpstr>Scientists Question 5 – 50 points</vt:lpstr>
      <vt:lpstr>Atoms Statement 1 - 10 points</vt:lpstr>
      <vt:lpstr>Atoms Question 1 – 10 points </vt:lpstr>
      <vt:lpstr>Atoms Statement 2 - 20 points</vt:lpstr>
      <vt:lpstr>Atoms Question 2 – 20 points </vt:lpstr>
      <vt:lpstr>Atoms Statement 3 – 30 points</vt:lpstr>
      <vt:lpstr>Atoms Question 3 – 30 points </vt:lpstr>
      <vt:lpstr>Atoms Statement 4 - 40 points</vt:lpstr>
      <vt:lpstr>Atoms Question 4 – 40 points </vt:lpstr>
      <vt:lpstr>Atoms Statement 5 - 50 points</vt:lpstr>
      <vt:lpstr>Atoms Question 5 – 50 points </vt:lpstr>
      <vt:lpstr>Periodic Table Statement 1 - 10 points</vt:lpstr>
      <vt:lpstr>Periodic Table Question 1 – 10 points </vt:lpstr>
      <vt:lpstr>Periodic Table Statement 2 – 20 points</vt:lpstr>
      <vt:lpstr>Periodic Table Question 2 – 20 points </vt:lpstr>
      <vt:lpstr>Periodic Table Statement 3 - 30 points</vt:lpstr>
      <vt:lpstr>Periodic Table Question 3 – 30 points </vt:lpstr>
      <vt:lpstr>Periodic Table Statement 4 – 40 points</vt:lpstr>
      <vt:lpstr>Periodic Table Question 4 – 40 points</vt:lpstr>
      <vt:lpstr>Periodic Table Statement 5 - 50 points</vt:lpstr>
      <vt:lpstr>Periodic Table Question 5 – 50 points </vt:lpstr>
      <vt:lpstr>Bonding Statement 1 – 10 points</vt:lpstr>
      <vt:lpstr>Bonding Question 1 – 10 points </vt:lpstr>
      <vt:lpstr>Bonding Statement 2 – 20 points</vt:lpstr>
      <vt:lpstr>Bonding Question 2 – 20 points</vt:lpstr>
      <vt:lpstr>Bonding Statement 3 - 30 points</vt:lpstr>
      <vt:lpstr>Bonding Question 3 – 30 points </vt:lpstr>
      <vt:lpstr>Bonding Statement 4 - 40 points</vt:lpstr>
      <vt:lpstr>Bonding Question 4 – 40 points </vt:lpstr>
      <vt:lpstr>Bonding Statement 5 – 50 points</vt:lpstr>
      <vt:lpstr>Bonding Question 5 – 50 points </vt:lpstr>
      <vt:lpstr>Families and Periods Statement 1 - 10 points</vt:lpstr>
      <vt:lpstr>Families and Periods Question 1 – 10 points </vt:lpstr>
      <vt:lpstr>Families and Periods Statement 2 - 20 points</vt:lpstr>
      <vt:lpstr>Families and Periods Question 2 – 20 points </vt:lpstr>
      <vt:lpstr>Families and Periods Statement 3 - 30 points</vt:lpstr>
      <vt:lpstr>Families and Periods Question 3 – 30 points </vt:lpstr>
      <vt:lpstr>Families and Periods Statement 4 - 40 points</vt:lpstr>
      <vt:lpstr>Families and Periods Question 4 – 40 points </vt:lpstr>
      <vt:lpstr>Families and Periods Statement 5 - 50 points</vt:lpstr>
      <vt:lpstr>Families and Periods Question 5 – 50 points </vt:lpstr>
      <vt:lpstr>Final Jeopardy Video Clip Statement</vt:lpstr>
      <vt:lpstr>Final Jeopardy Video Clip Question</vt:lpstr>
    </vt:vector>
  </TitlesOfParts>
  <Company>Educational Technology Network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JEOPARDY</dc:title>
  <dc:subject>Jeopardy Template</dc:subject>
  <dc:creator>Educational Technology Network</dc:creator>
  <cp:keywords>Jeopardy Powerpoint Template;Educational Technology</cp:keywords>
  <dc:description>www.edtechnetwork.com</dc:description>
  <cp:lastModifiedBy>KATELIN R KALGREN (983)</cp:lastModifiedBy>
  <cp:revision>52</cp:revision>
  <dcterms:created xsi:type="dcterms:W3CDTF">2009-08-08T13:06:01Z</dcterms:created>
  <dcterms:modified xsi:type="dcterms:W3CDTF">2016-03-02T15:59:03Z</dcterms:modified>
  <cp:category>Jeopardy Template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0x0101008F00146C84D4D74BA2A71476E881A2EA</vt:lpwstr>
  </property>
</Properties>
</file>